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9" r:id="rId6"/>
    <p:sldId id="268" r:id="rId7"/>
    <p:sldId id="270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 autoAdjust="0"/>
    <p:restoredTop sz="94660"/>
  </p:normalViewPr>
  <p:slideViewPr>
    <p:cSldViewPr snapToGrid="0">
      <p:cViewPr>
        <p:scale>
          <a:sx n="35" d="100"/>
          <a:sy n="35" d="100"/>
        </p:scale>
        <p:origin x="204" y="7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3033-53AC-4BFF-91DB-D365877DEA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1D93F4-5E16-48BF-8B14-733D6B080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62D36-A52B-44EE-AF13-0F6110DDF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898C-832C-4F61-B4E6-D5BCDA36ADAA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6501D-8140-4F92-A119-61B45195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F8D0C-9F83-44AD-A448-4595B343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6856-5816-4B8E-B276-878E0669AB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7011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127A7-1D1C-4783-8790-623CCF1D6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FCB7F1-0016-4661-862C-617A2F582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92B1B-BB67-4DC7-B62D-F57A3D2FC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898C-832C-4F61-B4E6-D5BCDA36ADAA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E8C0E-74FE-4C09-B4EE-A2C811D91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5CF39-AF98-4BF1-BE69-F58D72E2E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6856-5816-4B8E-B276-878E0669AB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8903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2A207C-640B-4972-ABA8-C4EDF3B78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8C2B7-94B2-4A8C-ADB4-7DE864DBF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4E3FF-58FF-42A4-A3B0-599169B36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898C-832C-4F61-B4E6-D5BCDA36ADAA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3316F-9C69-41FD-8E6F-70E01AC50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6CC7C-D91A-4234-9315-3E0E8779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6856-5816-4B8E-B276-878E0669AB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3200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D9F4-5E88-4AB2-848E-8767B6AE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6B57-B09F-474E-A1BA-72E544CD3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7E9E8-ED01-414D-8ABB-BBA9F06E7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898C-832C-4F61-B4E6-D5BCDA36ADAA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AE983-220C-451C-9DF0-6D3B94C79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2979B-3440-42E2-9DBA-A018A73D5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6856-5816-4B8E-B276-878E0669AB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6839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DFE01-5B8E-48DB-AEA5-E54833522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D65DB-2B46-46A3-94D8-7A5F8AA9D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D2A20-615B-4C4A-B53E-FCFA5EDB3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898C-832C-4F61-B4E6-D5BCDA36ADAA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F3323-C8FA-4C1D-BBF0-D7E6C914B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2C80A-947E-4FEC-B372-398242BFB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6856-5816-4B8E-B276-878E0669AB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5299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1885B-6071-4470-AC5C-D1262D23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CC406-8350-4235-81F3-FB15D47EB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D7D84-5C51-40F9-8018-0BA682E3E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F2D05-E91D-4504-9714-6ECD22D8E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898C-832C-4F61-B4E6-D5BCDA36ADAA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82C1C-E1C7-4E28-B860-B552F2313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71C74-826A-41C6-894C-541E91782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6856-5816-4B8E-B276-878E0669AB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9451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EF74E-00AC-43D3-A80B-DD510C5F3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0B6DC-B6E5-47BD-BED5-D148FB7F5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68857-3FFD-4780-A613-94AB5D88F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2CA2C1-2B14-423D-A83B-09615FCC80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2620A1-589E-4937-BA35-8D274A903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FC47DE-4FFE-4C30-AD54-4ABBE774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898C-832C-4F61-B4E6-D5BCDA36ADAA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36E3D5-6E0F-42F3-AD59-A62CC847F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81B5C4-F503-45DA-9589-16FF9B7E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6856-5816-4B8E-B276-878E0669AB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0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04DF1-3504-4155-AFEB-DC824F817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B3ABEB-871E-4371-A017-D703DE248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898C-832C-4F61-B4E6-D5BCDA36ADAA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ECE18-4466-42EC-99C8-39166B77D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47902-2398-4CE7-AB7E-45D1FD3EC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6856-5816-4B8E-B276-878E0669AB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5857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A76B7-0BB2-4B6A-8241-0DC4609AB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898C-832C-4F61-B4E6-D5BCDA36ADAA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8541CA-CAFC-4728-9517-89AB09A08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EAA14-F1A3-4E1B-9DB2-2520AE10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6856-5816-4B8E-B276-878E0669AB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093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AAFFF-3FD6-432A-9180-B68BAD6D1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E6BED-DF90-46ED-9B0A-826C4CC25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C9024-6AB6-47B6-8F89-B73BC68D8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4E4AB-2C4E-4215-B0D4-5339F808D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898C-832C-4F61-B4E6-D5BCDA36ADAA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F3908-1A4C-49DF-A494-09A60C8DC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86344-95AB-4A16-A39D-AD5B4B482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6856-5816-4B8E-B276-878E0669AB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349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FE22C-58DD-4423-B910-4EA28C603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3CA464-9088-4CF9-9E63-2C617196E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7A5F6-DF8F-4CB5-B873-9302C0329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CF477-383C-4082-9CC6-C187E9731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3898C-832C-4F61-B4E6-D5BCDA36ADAA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A2EED-7B67-4B50-A5F8-FFDF21842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428CA-C769-4D46-AFFF-E9179796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76856-5816-4B8E-B276-878E0669AB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933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803E7C-A608-473F-9F09-FF4F521E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42FAF-7A2D-464C-A0BA-80755E3BF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FA9C6-21A5-4C8C-B190-FBBA1DDF0A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3898C-832C-4F61-B4E6-D5BCDA36ADAA}" type="datetimeFigureOut">
              <a:rPr lang="en-AU" smtClean="0"/>
              <a:t>13/02/2021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8201E-2B86-4DC4-AE0E-D18FC416B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0CE4A-A01F-419D-A362-3FABACA5D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76856-5816-4B8E-B276-878E0669AB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492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apple tree harvest">
            <a:extLst>
              <a:ext uri="{FF2B5EF4-FFF2-40B4-BE49-F238E27FC236}">
                <a16:creationId xmlns:a16="http://schemas.microsoft.com/office/drawing/2014/main" id="{B3B898AB-FBC7-4851-9BC0-6C70C6EA4D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258" b="600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FE065-0015-4B5D-95FB-72F8A734D4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AU" sz="4800" b="1"/>
              <a:t>Fruit</a:t>
            </a:r>
            <a:r>
              <a:rPr lang="en-AU" sz="4800"/>
              <a:t> </a:t>
            </a:r>
            <a:r>
              <a:rPr lang="en-AU" sz="4800" b="1"/>
              <a:t>Detection</a:t>
            </a:r>
            <a:br>
              <a:rPr lang="en-AU" sz="4800"/>
            </a:br>
            <a:r>
              <a:rPr lang="en-AU" sz="4800" i="1" dirty="0"/>
              <a:t>UCRG Summer Research Forum</a:t>
            </a:r>
            <a:endParaRPr lang="en-AU" sz="4800" i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E9228-C153-4173-9131-A6C09E991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AU" sz="2000"/>
              <a:t>Sarah Dinh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6104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134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3" name="Rectangle 13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718736-50F4-4DCC-9CDC-D241F7BB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AU" sz="3600" dirty="0"/>
              <a:t>Project Scope</a:t>
            </a:r>
          </a:p>
        </p:txBody>
      </p:sp>
      <p:sp>
        <p:nvSpPr>
          <p:cNvPr id="2054" name="Rectangle 13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2CFDE2-AAA5-439D-8C02-8EF0219367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41248" y="2252870"/>
            <a:ext cx="3412219" cy="356025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US" sz="2600" dirty="0"/>
              <a:t>Detect </a:t>
            </a:r>
            <a:r>
              <a:rPr lang="en-US" sz="2600" b="1" dirty="0"/>
              <a:t>one type of fruit </a:t>
            </a:r>
            <a:r>
              <a:rPr lang="en-US" sz="2600" dirty="0"/>
              <a:t>from a </a:t>
            </a:r>
            <a:r>
              <a:rPr lang="en-US" sz="2600" b="1" dirty="0"/>
              <a:t>fruit tree </a:t>
            </a:r>
            <a:r>
              <a:rPr lang="en-US" sz="2600" dirty="0"/>
              <a:t>in an </a:t>
            </a:r>
            <a:r>
              <a:rPr lang="en-US" sz="2600" b="1" dirty="0"/>
              <a:t>outdoor setting</a:t>
            </a:r>
          </a:p>
          <a:p>
            <a:r>
              <a:rPr lang="en-US" sz="2000" dirty="0"/>
              <a:t>Conditions</a:t>
            </a:r>
          </a:p>
          <a:p>
            <a:pPr lvl="1"/>
            <a:r>
              <a:rPr lang="en-US" sz="2000" dirty="0"/>
              <a:t>Red apples</a:t>
            </a:r>
          </a:p>
          <a:p>
            <a:pPr lvl="1"/>
            <a:r>
              <a:rPr lang="en-US" sz="2000" dirty="0"/>
              <a:t>Fruits are within reach</a:t>
            </a:r>
          </a:p>
          <a:p>
            <a:pPr lvl="1"/>
            <a:r>
              <a:rPr lang="en-US" sz="2000" dirty="0"/>
              <a:t>Detect aged/ripe fruits only</a:t>
            </a:r>
            <a:br>
              <a:rPr lang="en-US" sz="2600" dirty="0"/>
            </a:br>
            <a:endParaRPr kumimoji="0" lang="en-US" altLang="en-US" sz="2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apples">
            <a:extLst>
              <a:ext uri="{FF2B5EF4-FFF2-40B4-BE49-F238E27FC236}">
                <a16:creationId xmlns:a16="http://schemas.microsoft.com/office/drawing/2014/main" id="{F9F04EFE-328F-454C-AADD-95E7ED56B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4" r="3600" b="-1"/>
          <a:stretch/>
        </p:blipFill>
        <p:spPr bwMode="auto">
          <a:xfrm>
            <a:off x="5120640" y="631274"/>
            <a:ext cx="6656832" cy="549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461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21516CB1-E8C8-4751-B6A6-46B2D1E7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50CBE-4A58-4F4A-9ED0-C73C7BE4B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131298" cy="1106424"/>
          </a:xfrm>
        </p:spPr>
        <p:txBody>
          <a:bodyPr>
            <a:normAutofit/>
          </a:bodyPr>
          <a:lstStyle/>
          <a:p>
            <a:r>
              <a:rPr lang="en-AU" sz="3600" dirty="0"/>
              <a:t>Solution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0C0D1-E79A-41FF-8322-256F6DD1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21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lose - up of some apples&#10;&#10;Description automatically generated with medium confidence">
            <a:extLst>
              <a:ext uri="{FF2B5EF4-FFF2-40B4-BE49-F238E27FC236}">
                <a16:creationId xmlns:a16="http://schemas.microsoft.com/office/drawing/2014/main" id="{DF246F3A-7B8B-4D38-9897-529BFAC90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48" b="-4"/>
          <a:stretch/>
        </p:blipFill>
        <p:spPr>
          <a:xfrm>
            <a:off x="429767" y="1721922"/>
            <a:ext cx="3419856" cy="4520560"/>
          </a:xfrm>
          <a:prstGeom prst="rect">
            <a:avLst/>
          </a:prstGeom>
        </p:spPr>
      </p:pic>
      <p:pic>
        <p:nvPicPr>
          <p:cNvPr id="5" name="Picture 4" descr="A close - up of a cherry&#10;&#10;Description automatically generated with low confidence">
            <a:extLst>
              <a:ext uri="{FF2B5EF4-FFF2-40B4-BE49-F238E27FC236}">
                <a16:creationId xmlns:a16="http://schemas.microsoft.com/office/drawing/2014/main" id="{F576FAE8-9747-4122-A36E-8887BDFC86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8" r="-4" b="-4"/>
          <a:stretch/>
        </p:blipFill>
        <p:spPr>
          <a:xfrm>
            <a:off x="4226837" y="1721922"/>
            <a:ext cx="3420596" cy="4520560"/>
          </a:xfrm>
          <a:prstGeom prst="rect">
            <a:avLst/>
          </a:prstGeom>
        </p:spPr>
      </p:pic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395FA420-5595-49D1-9D5F-79EC43B55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4648" y="1721922"/>
            <a:ext cx="3609143" cy="4520560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78BD4-0067-427D-A62E-9E62C6134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9348" y="2020824"/>
            <a:ext cx="2956060" cy="395935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3600" dirty="0"/>
              <a:t>Functions</a:t>
            </a:r>
          </a:p>
          <a:p>
            <a:pPr marL="0" indent="0">
              <a:buNone/>
            </a:pPr>
            <a:endParaRPr lang="en-AU" sz="3600" dirty="0"/>
          </a:p>
          <a:p>
            <a:r>
              <a:rPr lang="en-AU" sz="2400" dirty="0"/>
              <a:t>Colour Mask</a:t>
            </a:r>
          </a:p>
          <a:p>
            <a:r>
              <a:rPr lang="en-AU" sz="2400" dirty="0"/>
              <a:t>Glare Reduction</a:t>
            </a:r>
          </a:p>
          <a:p>
            <a:r>
              <a:rPr lang="en-AU" sz="2400" dirty="0"/>
              <a:t>Shape Contours</a:t>
            </a:r>
            <a:endParaRPr lang="en-AU" sz="1400" dirty="0"/>
          </a:p>
          <a:p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4286284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3062723-6941-4ABE-8146-AC6FA530B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17859B3-4C91-478D-929D-BB6433F90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153B1-FDB1-4928-BD0D-80B7A00AA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093720" cy="1645920"/>
          </a:xfrm>
        </p:spPr>
        <p:txBody>
          <a:bodyPr>
            <a:normAutofit/>
          </a:bodyPr>
          <a:lstStyle/>
          <a:p>
            <a:r>
              <a:rPr lang="en-AU" sz="2600"/>
              <a:t>Functions</a:t>
            </a:r>
          </a:p>
        </p:txBody>
      </p:sp>
      <p:pic>
        <p:nvPicPr>
          <p:cNvPr id="4" name="Picture 3" descr="A group of apples on a tree&#10;&#10;Description automatically generated with low confidence">
            <a:extLst>
              <a:ext uri="{FF2B5EF4-FFF2-40B4-BE49-F238E27FC236}">
                <a16:creationId xmlns:a16="http://schemas.microsoft.com/office/drawing/2014/main" id="{FC3F05A7-10DB-4E23-866F-6CC3C8E7F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5" r="3" b="3"/>
          <a:stretch/>
        </p:blipFill>
        <p:spPr>
          <a:xfrm>
            <a:off x="1550921" y="-7883"/>
            <a:ext cx="2926060" cy="40050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0417CE-5C59-4678-86EC-BCB8E2898C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1" r="3" b="3"/>
          <a:stretch/>
        </p:blipFill>
        <p:spPr>
          <a:xfrm>
            <a:off x="7799297" y="-3254"/>
            <a:ext cx="2935224" cy="4005067"/>
          </a:xfrm>
          <a:prstGeom prst="rect">
            <a:avLst/>
          </a:prstGeom>
        </p:spPr>
      </p:pic>
      <p:pic>
        <p:nvPicPr>
          <p:cNvPr id="22" name="Picture 21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74B4C4CF-80CA-470D-B296-ECB4E0AB10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11" r="3" b="3"/>
          <a:stretch/>
        </p:blipFill>
        <p:spPr>
          <a:xfrm>
            <a:off x="4670527" y="-7883"/>
            <a:ext cx="2935224" cy="400507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283FBD2-A663-469F-855C-06D86E3C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A1279FC-7441-4E55-B082-2774E6316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411220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36784-15F8-4543-BC44-51A06FB51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3560" y="4349162"/>
            <a:ext cx="7104188" cy="1645920"/>
          </a:xfrm>
        </p:spPr>
        <p:txBody>
          <a:bodyPr anchor="ctr">
            <a:normAutofit/>
          </a:bodyPr>
          <a:lstStyle/>
          <a:p>
            <a:pPr lvl="1"/>
            <a:r>
              <a:rPr lang="en-AU" sz="1800"/>
              <a:t>Color</a:t>
            </a:r>
            <a:r>
              <a:rPr lang="en-AU" sz="1800" dirty="0"/>
              <a:t> Mask</a:t>
            </a:r>
          </a:p>
          <a:p>
            <a:pPr lvl="2"/>
            <a:r>
              <a:rPr lang="en-AU" sz="1800" dirty="0"/>
              <a:t>RGB vs HSV</a:t>
            </a:r>
          </a:p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127708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B84664-8F60-4FD0-B56E-F72F74C11D34}"/>
              </a:ext>
            </a:extLst>
          </p:cNvPr>
          <p:cNvSpPr/>
          <p:nvPr/>
        </p:nvSpPr>
        <p:spPr>
          <a:xfrm>
            <a:off x="391886" y="1517904"/>
            <a:ext cx="11508377" cy="704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8FAE5A-3516-4F11-B1B3-6022F516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Functions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1FE4B2A-E7A7-4839-8A2E-A0631AD9D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3023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AU" dirty="0"/>
              <a:t>Glare Reduction</a:t>
            </a:r>
          </a:p>
          <a:p>
            <a:pPr lvl="2"/>
            <a:r>
              <a:rPr lang="en-AU" dirty="0"/>
              <a:t>Grayscale image and Gaussian blur</a:t>
            </a:r>
          </a:p>
          <a:p>
            <a:pPr lvl="2"/>
            <a:r>
              <a:rPr lang="en-AU" dirty="0"/>
              <a:t>Threshold</a:t>
            </a:r>
          </a:p>
          <a:p>
            <a:pPr lvl="2"/>
            <a:r>
              <a:rPr lang="en-AU" dirty="0"/>
              <a:t>Erosion and Dilation (noise reduction/further highlight bright areas)</a:t>
            </a:r>
          </a:p>
          <a:p>
            <a:pPr lvl="2"/>
            <a:r>
              <a:rPr lang="en-AU" dirty="0" err="1"/>
              <a:t>InPaint</a:t>
            </a:r>
            <a:r>
              <a:rPr lang="en-AU" dirty="0"/>
              <a:t> Naiver-Stokes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955B5EE-9E0A-49C6-8B1F-CB6DFB07E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02" y="3644986"/>
            <a:ext cx="2339412" cy="30638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B060CAD-DEFA-492E-B418-534894ADD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823" y="3639954"/>
            <a:ext cx="2313289" cy="30450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CFEBAA-BF91-4779-978C-A594CDFF6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294" y="3639955"/>
            <a:ext cx="2339412" cy="30739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A7B0F00-9BC9-4B38-BD4D-435BA7931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562" y="3639954"/>
            <a:ext cx="2363405" cy="30739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5AC59F-685F-446F-A839-3E26723A4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370" y="3639954"/>
            <a:ext cx="2361068" cy="307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77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84B13FF-94FB-4AD0-8F86-BAAB24CCB0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Functions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1C8D350-B330-4EF9-8139-A4E88D46C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009" y="3635108"/>
            <a:ext cx="2281001" cy="30808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18857A-CCA9-4C44-8B32-4E694087F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458" y="3635108"/>
            <a:ext cx="2281001" cy="3072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470163-2855-462A-887E-BF9D7D7F9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951" y="3635108"/>
            <a:ext cx="2257610" cy="30982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23F6E3-FAF5-4868-ACB1-859F2E0DB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98" y="3660689"/>
            <a:ext cx="2243905" cy="3063875"/>
          </a:xfrm>
          <a:prstGeom prst="rect">
            <a:avLst/>
          </a:prstGeom>
        </p:spPr>
      </p:pic>
      <p:pic>
        <p:nvPicPr>
          <p:cNvPr id="20" name="Picture 19" descr="A close - up of some apples&#10;&#10;Description automatically generated with medium confidence">
            <a:extLst>
              <a:ext uri="{FF2B5EF4-FFF2-40B4-BE49-F238E27FC236}">
                <a16:creationId xmlns:a16="http://schemas.microsoft.com/office/drawing/2014/main" id="{6446534C-D442-4745-B02C-73D993610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4015" y="3620429"/>
            <a:ext cx="2281001" cy="3087429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A2C1FBF-D2E4-4308-B528-16C76B5F145C}"/>
              </a:ext>
            </a:extLst>
          </p:cNvPr>
          <p:cNvSpPr txBox="1">
            <a:spLocks/>
          </p:cNvSpPr>
          <p:nvPr/>
        </p:nvSpPr>
        <p:spPr>
          <a:xfrm>
            <a:off x="838200" y="214153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AU" dirty="0"/>
              <a:t>Shape Contours</a:t>
            </a:r>
          </a:p>
          <a:p>
            <a:pPr lvl="2"/>
            <a:r>
              <a:rPr lang="en-AU" dirty="0"/>
              <a:t>Canny Edge Detection</a:t>
            </a:r>
          </a:p>
          <a:p>
            <a:pPr lvl="2"/>
            <a:r>
              <a:rPr lang="en-AU" dirty="0"/>
              <a:t>Area/arc length of contour to eliminate smaller contours</a:t>
            </a:r>
          </a:p>
          <a:p>
            <a:pPr lvl="2"/>
            <a:r>
              <a:rPr lang="en-AU" dirty="0"/>
              <a:t>Contour shape detection through vertices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2980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0608083-53E1-4670-811D-6398B8D0F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/>
              <a:t>Combined Implementation</a:t>
            </a:r>
            <a:endParaRPr lang="en-AU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86C760C-F0C8-425C-AED5-ED716CE9E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270" y="1839366"/>
            <a:ext cx="3503842" cy="46535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5D00E7-0E4D-4695-968D-EE6792B3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7" y="1839366"/>
            <a:ext cx="4094955" cy="4616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A720FA8-A840-4ABC-BF13-3049128E6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290" y="1839366"/>
            <a:ext cx="3215641" cy="461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76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1E59C-4D1D-477B-A72B-96FB20AEA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Object Differentiation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76215-43A4-4D3A-B9D7-1FF96949C9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5" r="1" b="1"/>
          <a:stretch/>
        </p:blipFill>
        <p:spPr>
          <a:xfrm>
            <a:off x="3965726" y="698835"/>
            <a:ext cx="8046720" cy="555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3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71A784BF-09DB-448D-99FC-B49DFC660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17859B3-4C91-478D-929D-BB6433F90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1E59C-4D1D-477B-A72B-96FB20AEA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5052"/>
            <a:ext cx="3093720" cy="1645920"/>
          </a:xfrm>
        </p:spPr>
        <p:txBody>
          <a:bodyPr>
            <a:normAutofit/>
          </a:bodyPr>
          <a:lstStyle/>
          <a:p>
            <a:r>
              <a:rPr lang="en-AU" sz="2600" dirty="0"/>
              <a:t>Application on another red fruit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B8AEB-2FD4-4F5E-9AC3-E0FDC2EF3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" r="8278" b="-3"/>
          <a:stretch/>
        </p:blipFill>
        <p:spPr>
          <a:xfrm>
            <a:off x="20" y="-6"/>
            <a:ext cx="3931900" cy="4005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101BD2-378C-4F51-A46D-2C10142AE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34" b="-1"/>
          <a:stretch/>
        </p:blipFill>
        <p:spPr>
          <a:xfrm>
            <a:off x="4130040" y="6"/>
            <a:ext cx="3931920" cy="4005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22E9A9-206B-49CD-B2DA-947E906F1C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35" r="-1" b="-1"/>
          <a:stretch/>
        </p:blipFill>
        <p:spPr>
          <a:xfrm>
            <a:off x="8260080" y="-1"/>
            <a:ext cx="3931920" cy="400507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283FBD2-A663-469F-855C-06D86E3C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1279FC-7441-4E55-B082-2774E6316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520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00A1C-EB43-498A-80B7-71B5EA17B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266" y="4435052"/>
            <a:ext cx="7104188" cy="1645920"/>
          </a:xfrm>
        </p:spPr>
        <p:txBody>
          <a:bodyPr anchor="ctr">
            <a:normAutofit/>
          </a:bodyPr>
          <a:lstStyle/>
          <a:p>
            <a:r>
              <a:rPr lang="en-AU" sz="1800" dirty="0"/>
              <a:t>Strawberry skin texture</a:t>
            </a:r>
          </a:p>
        </p:txBody>
      </p:sp>
    </p:spTree>
    <p:extLst>
      <p:ext uri="{BB962C8B-B14F-4D97-AF65-F5344CB8AC3E}">
        <p14:creationId xmlns:p14="http://schemas.microsoft.com/office/powerpoint/2010/main" val="3777477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537</TotalTime>
  <Words>108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Fruit Detection UCRG Summer Research Forum</vt:lpstr>
      <vt:lpstr>Project Scope</vt:lpstr>
      <vt:lpstr>Solution</vt:lpstr>
      <vt:lpstr>Functions</vt:lpstr>
      <vt:lpstr>Functions</vt:lpstr>
      <vt:lpstr>PowerPoint Presentation</vt:lpstr>
      <vt:lpstr>Combined Implementation</vt:lpstr>
      <vt:lpstr>Object Differentiation</vt:lpstr>
      <vt:lpstr>Application on another red fruit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Fruit Identification UCRG Summer Research Forum</dc:title>
  <dc:creator>Sarah Dinh</dc:creator>
  <cp:lastModifiedBy>Sarah Dinh</cp:lastModifiedBy>
  <cp:revision>26</cp:revision>
  <dcterms:created xsi:type="dcterms:W3CDTF">2021-02-13T07:37:56Z</dcterms:created>
  <dcterms:modified xsi:type="dcterms:W3CDTF">2021-02-14T06:52:25Z</dcterms:modified>
</cp:coreProperties>
</file>